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51206400" cy="512064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28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061" autoAdjust="0"/>
    <p:restoredTop sz="94660"/>
  </p:normalViewPr>
  <p:slideViewPr>
    <p:cSldViewPr snapToGrid="0" showGuides="1">
      <p:cViewPr varScale="1">
        <p:scale>
          <a:sx n="16" d="100"/>
          <a:sy n="16" d="100"/>
        </p:scale>
        <p:origin x="2826" y="90"/>
      </p:cViewPr>
      <p:guideLst>
        <p:guide orient="horz" pos="16128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8380311"/>
            <a:ext cx="43525440" cy="17827413"/>
          </a:xfrm>
        </p:spPr>
        <p:txBody>
          <a:bodyPr anchor="b"/>
          <a:lstStyle>
            <a:lvl1pPr algn="ctr">
              <a:defRPr sz="3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26895217"/>
            <a:ext cx="38404800" cy="12363023"/>
          </a:xfrm>
        </p:spPr>
        <p:txBody>
          <a:bodyPr/>
          <a:lstStyle>
            <a:lvl1pPr marL="0" indent="0" algn="ctr">
              <a:buNone/>
              <a:defRPr sz="13440"/>
            </a:lvl1pPr>
            <a:lvl2pPr marL="2560320" indent="0" algn="ctr">
              <a:buNone/>
              <a:defRPr sz="11200"/>
            </a:lvl2pPr>
            <a:lvl3pPr marL="5120640" indent="0" algn="ctr">
              <a:buNone/>
              <a:defRPr sz="10080"/>
            </a:lvl3pPr>
            <a:lvl4pPr marL="7680960" indent="0" algn="ctr">
              <a:buNone/>
              <a:defRPr sz="8960"/>
            </a:lvl4pPr>
            <a:lvl5pPr marL="10241280" indent="0" algn="ctr">
              <a:buNone/>
              <a:defRPr sz="8960"/>
            </a:lvl5pPr>
            <a:lvl6pPr marL="12801600" indent="0" algn="ctr">
              <a:buNone/>
              <a:defRPr sz="8960"/>
            </a:lvl6pPr>
            <a:lvl7pPr marL="15361920" indent="0" algn="ctr">
              <a:buNone/>
              <a:defRPr sz="8960"/>
            </a:lvl7pPr>
            <a:lvl8pPr marL="17922240" indent="0" algn="ctr">
              <a:buNone/>
              <a:defRPr sz="8960"/>
            </a:lvl8pPr>
            <a:lvl9pPr marL="20482560" indent="0" algn="ctr">
              <a:buNone/>
              <a:defRPr sz="896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4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3" y="2726267"/>
            <a:ext cx="11041380" cy="43395057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3" y="2726267"/>
            <a:ext cx="32484060" cy="4339505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1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3" y="12766055"/>
            <a:ext cx="44165520" cy="21300436"/>
          </a:xfrm>
        </p:spPr>
        <p:txBody>
          <a:bodyPr anchor="b"/>
          <a:lstStyle>
            <a:lvl1pPr>
              <a:defRPr sz="3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3" y="34268002"/>
            <a:ext cx="44165520" cy="11201396"/>
          </a:xfrm>
        </p:spPr>
        <p:txBody>
          <a:bodyPr/>
          <a:lstStyle>
            <a:lvl1pPr marL="0" indent="0">
              <a:buNone/>
              <a:defRPr sz="13440">
                <a:solidFill>
                  <a:schemeClr val="tx1"/>
                </a:solidFill>
              </a:defRPr>
            </a:lvl1pPr>
            <a:lvl2pPr marL="256032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5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13631334"/>
            <a:ext cx="21762720" cy="3248999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13631334"/>
            <a:ext cx="21762720" cy="3248999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726278"/>
            <a:ext cx="44165520" cy="989753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5" y="12552684"/>
            <a:ext cx="21662704" cy="6151876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5" y="18704560"/>
            <a:ext cx="21662704" cy="2751159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12552684"/>
            <a:ext cx="21769390" cy="6151876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8704560"/>
            <a:ext cx="21769390" cy="2751159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9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3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4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3413760"/>
            <a:ext cx="16515397" cy="1194816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7372785"/>
            <a:ext cx="25923240" cy="36389733"/>
          </a:xfrm>
        </p:spPr>
        <p:txBody>
          <a:bodyPr/>
          <a:lstStyle>
            <a:lvl1pPr>
              <a:defRPr sz="17920"/>
            </a:lvl1pPr>
            <a:lvl2pPr>
              <a:defRPr sz="15680"/>
            </a:lvl2pPr>
            <a:lvl3pPr>
              <a:defRPr sz="1344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5361920"/>
            <a:ext cx="16515397" cy="28459857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3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3413760"/>
            <a:ext cx="16515397" cy="1194816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7372785"/>
            <a:ext cx="25923240" cy="36389733"/>
          </a:xfrm>
        </p:spPr>
        <p:txBody>
          <a:bodyPr anchor="t"/>
          <a:lstStyle>
            <a:lvl1pPr marL="0" indent="0">
              <a:buNone/>
              <a:defRPr sz="17920"/>
            </a:lvl1pPr>
            <a:lvl2pPr marL="2560320" indent="0">
              <a:buNone/>
              <a:defRPr sz="15680"/>
            </a:lvl2pPr>
            <a:lvl3pPr marL="5120640" indent="0">
              <a:buNone/>
              <a:defRPr sz="1344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5361920"/>
            <a:ext cx="16515397" cy="28459857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6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2726278"/>
            <a:ext cx="44165520" cy="9897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13631334"/>
            <a:ext cx="44165520" cy="3248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47460758"/>
            <a:ext cx="1152144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47460758"/>
            <a:ext cx="1728216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47460758"/>
            <a:ext cx="1152144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3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20640" rtl="0" eaLnBrk="1" latinLnBrk="0" hangingPunct="1">
        <a:lnSpc>
          <a:spcPct val="90000"/>
        </a:lnSpc>
        <a:spcBef>
          <a:spcPct val="0"/>
        </a:spcBef>
        <a:buNone/>
        <a:defRPr sz="2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0160" indent="-1280160" algn="l" defTabSz="5120640" rtl="0" eaLnBrk="1" latinLnBrk="0" hangingPunct="1">
        <a:lnSpc>
          <a:spcPct val="90000"/>
        </a:lnSpc>
        <a:spcBef>
          <a:spcPts val="5600"/>
        </a:spcBef>
        <a:buFont typeface="Arial" panose="020B0604020202020204" pitchFamily="34" charset="0"/>
        <a:buChar char="•"/>
        <a:defRPr sz="1568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stackoverflow.com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sozluk.adalet.gov.t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940560" y="6868160"/>
            <a:ext cx="8808720" cy="5486400"/>
          </a:xfrm>
        </p:spPr>
        <p:txBody>
          <a:bodyPr>
            <a:normAutofit fontScale="90000"/>
          </a:bodyPr>
          <a:lstStyle/>
          <a:p>
            <a:r>
              <a:rPr lang="tr-TR" sz="6000" b="1" dirty="0" smtClean="0"/>
              <a:t>ÖZET</a:t>
            </a:r>
            <a:r>
              <a:rPr lang="tr-TR" sz="4800" dirty="0"/>
              <a:t/>
            </a:r>
            <a:br>
              <a:rPr lang="tr-TR" sz="4800" dirty="0"/>
            </a:br>
            <a:r>
              <a:rPr lang="tr-TR" sz="6000" dirty="0" smtClean="0"/>
              <a:t>Kullanıcıların kelime ve anlam üzerinden arama yapabilecekleri bir Hukuk Sözlüğü uygulamasıdır.</a:t>
            </a: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/>
              <a:t/>
            </a:r>
            <a:br>
              <a:rPr lang="tr-TR" sz="4800" dirty="0"/>
            </a:b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/>
              <a:t/>
            </a:r>
            <a:br>
              <a:rPr lang="tr-TR" sz="4800" dirty="0"/>
            </a:br>
            <a:r>
              <a:rPr lang="tr-TR" sz="4800" dirty="0" smtClean="0"/>
              <a:t/>
            </a:r>
            <a:br>
              <a:rPr lang="tr-TR" sz="4800" dirty="0" smtClean="0"/>
            </a:br>
            <a:endParaRPr lang="en-US" sz="48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22467550" y="833120"/>
            <a:ext cx="625434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8000" dirty="0" smtClean="0"/>
              <a:t>Hukuk Sözlüğü</a:t>
            </a:r>
          </a:p>
          <a:p>
            <a:pPr algn="ctr"/>
            <a:endParaRPr lang="tr-TR" sz="8000" dirty="0"/>
          </a:p>
          <a:p>
            <a:pPr algn="ctr"/>
            <a:r>
              <a:rPr lang="tr-TR" sz="4800" dirty="0" smtClean="0"/>
              <a:t>Oğuzhan ÖZTÜRK</a:t>
            </a:r>
          </a:p>
          <a:p>
            <a:pPr algn="ctr"/>
            <a:r>
              <a:rPr lang="tr-TR" sz="4800" smtClean="0"/>
              <a:t>160706021</a:t>
            </a:r>
            <a:endParaRPr lang="en-US" sz="4000" dirty="0"/>
          </a:p>
        </p:txBody>
      </p:sp>
      <p:sp>
        <p:nvSpPr>
          <p:cNvPr id="5" name="Dikdörtgen 4"/>
          <p:cNvSpPr/>
          <p:nvPr/>
        </p:nvSpPr>
        <p:spPr>
          <a:xfrm>
            <a:off x="1930400" y="5181600"/>
            <a:ext cx="8890000" cy="568960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2194560" y="12446000"/>
            <a:ext cx="8900160" cy="116992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5120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1600" b="1" dirty="0" smtClean="0"/>
              <a:t>GİRİŞ</a:t>
            </a:r>
          </a:p>
          <a:p>
            <a:pPr algn="l"/>
            <a:r>
              <a:rPr lang="tr-TR" sz="21600" dirty="0" smtClean="0"/>
              <a:t/>
            </a:r>
            <a:br>
              <a:rPr lang="tr-TR" sz="21600" dirty="0" smtClean="0"/>
            </a:br>
            <a:r>
              <a:rPr lang="tr-TR" sz="21600" dirty="0" smtClean="0"/>
              <a:t>Proje, Hukuk </a:t>
            </a:r>
            <a:r>
              <a:rPr lang="tr-TR" sz="21600" dirty="0"/>
              <a:t>alanında </a:t>
            </a:r>
            <a:r>
              <a:rPr lang="tr-TR" sz="21600" dirty="0" smtClean="0"/>
              <a:t>çalışanların, öğrencilerin, ya </a:t>
            </a:r>
            <a:r>
              <a:rPr lang="tr-TR" sz="21600" dirty="0"/>
              <a:t>da kişisel ilgisi </a:t>
            </a:r>
            <a:r>
              <a:rPr lang="tr-TR" sz="21600" dirty="0" smtClean="0"/>
              <a:t>olanların, </a:t>
            </a:r>
            <a:r>
              <a:rPr lang="tr-TR" sz="21600" dirty="0"/>
              <a:t>gelişimlerini hızlıca sağlayabilmeleri için </a:t>
            </a:r>
            <a:r>
              <a:rPr lang="tr-TR" sz="21600" dirty="0" smtClean="0"/>
              <a:t>yapılmıştır. Aradıklarını </a:t>
            </a:r>
            <a:r>
              <a:rPr lang="tr-TR" sz="21600" dirty="0"/>
              <a:t>kolayca bulabilecekleri</a:t>
            </a:r>
            <a:r>
              <a:rPr lang="tr-TR" sz="21600" dirty="0" smtClean="0"/>
              <a:t>, anlam </a:t>
            </a:r>
            <a:r>
              <a:rPr lang="tr-TR" sz="21600" dirty="0"/>
              <a:t>benzerlikleri olan </a:t>
            </a:r>
            <a:r>
              <a:rPr lang="tr-TR" sz="21600" dirty="0" smtClean="0"/>
              <a:t>kelimelere ulaşabilecekleri,  kelime </a:t>
            </a:r>
            <a:r>
              <a:rPr lang="tr-TR" sz="21600" dirty="0"/>
              <a:t>üzerinden veya </a:t>
            </a:r>
            <a:r>
              <a:rPr lang="tr-TR" sz="21600" dirty="0" smtClean="0"/>
              <a:t>anlam </a:t>
            </a:r>
            <a:r>
              <a:rPr lang="tr-TR" sz="21600" dirty="0"/>
              <a:t>üzerinden </a:t>
            </a:r>
            <a:r>
              <a:rPr lang="tr-TR" sz="21600" dirty="0" smtClean="0"/>
              <a:t>arama yapabilecekleri </a:t>
            </a:r>
            <a:r>
              <a:rPr lang="tr-TR" sz="21600" dirty="0"/>
              <a:t>bir ortam </a:t>
            </a:r>
            <a:r>
              <a:rPr lang="tr-TR" sz="21600" dirty="0" smtClean="0"/>
              <a:t>hazırlanmıştır</a:t>
            </a:r>
            <a:br>
              <a:rPr lang="tr-TR" sz="21600" dirty="0" smtClean="0"/>
            </a:br>
            <a:r>
              <a:rPr lang="tr-TR" sz="24000" dirty="0" smtClean="0"/>
              <a:t/>
            </a:r>
            <a:br>
              <a:rPr lang="tr-TR" sz="24000" dirty="0" smtClean="0"/>
            </a:br>
            <a:r>
              <a:rPr lang="tr-TR" sz="24000" dirty="0" smtClean="0"/>
              <a:t/>
            </a:r>
            <a:br>
              <a:rPr lang="tr-TR" sz="24000" dirty="0" smtClean="0"/>
            </a:br>
            <a:r>
              <a:rPr lang="tr-TR" sz="24000" dirty="0" smtClean="0"/>
              <a:t/>
            </a:r>
            <a:br>
              <a:rPr lang="tr-TR" sz="24000" dirty="0" smtClean="0"/>
            </a:br>
            <a:endParaRPr lang="en-US" sz="24000" dirty="0"/>
          </a:p>
        </p:txBody>
      </p:sp>
      <p:sp>
        <p:nvSpPr>
          <p:cNvPr id="7" name="Dikdörtgen 6"/>
          <p:cNvSpPr/>
          <p:nvPr/>
        </p:nvSpPr>
        <p:spPr>
          <a:xfrm>
            <a:off x="1960880" y="11887200"/>
            <a:ext cx="9103360" cy="1026160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2420613" y="17611213"/>
            <a:ext cx="8399787" cy="256356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5120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1400" b="1" dirty="0" smtClean="0"/>
              <a:t>YÖNTEM</a:t>
            </a:r>
          </a:p>
          <a:p>
            <a:pPr algn="l"/>
            <a:r>
              <a:rPr lang="tr-TR" sz="11400" dirty="0" smtClean="0"/>
              <a:t>Uygulama geliştirilirken </a:t>
            </a:r>
            <a:r>
              <a:rPr lang="tr-TR" sz="11400" dirty="0" err="1" smtClean="0"/>
              <a:t>Python</a:t>
            </a:r>
            <a:r>
              <a:rPr lang="tr-TR" sz="11400" dirty="0"/>
              <a:t> yazılım dilinin </a:t>
            </a:r>
            <a:r>
              <a:rPr lang="tr-TR" sz="11400" dirty="0" err="1"/>
              <a:t>Django</a:t>
            </a:r>
            <a:r>
              <a:rPr lang="tr-TR" sz="11400" dirty="0"/>
              <a:t> çatısı kullanılmıştır</a:t>
            </a:r>
            <a:r>
              <a:rPr lang="tr-TR" sz="11400" dirty="0" smtClean="0"/>
              <a:t>. </a:t>
            </a:r>
            <a:r>
              <a:rPr lang="tr-TR" sz="11400" dirty="0"/>
              <a:t>Kelime ve anlamlarımızın bulunduğu </a:t>
            </a:r>
            <a:r>
              <a:rPr lang="tr-TR" sz="11400" dirty="0" err="1" smtClean="0"/>
              <a:t>veritabanımızda</a:t>
            </a:r>
            <a:r>
              <a:rPr lang="tr-TR" sz="11400" dirty="0" smtClean="0"/>
              <a:t> </a:t>
            </a:r>
            <a:r>
              <a:rPr lang="tr-TR" sz="11400" dirty="0"/>
              <a:t>ise </a:t>
            </a:r>
            <a:r>
              <a:rPr lang="tr-TR" sz="11400" dirty="0" err="1" smtClean="0"/>
              <a:t>PostgreSQL</a:t>
            </a:r>
            <a:r>
              <a:rPr lang="tr-TR" sz="11400" dirty="0" smtClean="0"/>
              <a:t> tercih edilmiştir.</a:t>
            </a:r>
            <a:endParaRPr lang="tr-TR" sz="11400" dirty="0"/>
          </a:p>
          <a:p>
            <a:pPr algn="l"/>
            <a:endParaRPr lang="tr-TR" sz="11400" dirty="0"/>
          </a:p>
          <a:p>
            <a:pPr algn="l"/>
            <a:endParaRPr lang="tr-TR" sz="11400" dirty="0" smtClean="0"/>
          </a:p>
          <a:p>
            <a:pPr algn="l"/>
            <a:endParaRPr lang="tr-TR" sz="11400" dirty="0"/>
          </a:p>
          <a:p>
            <a:pPr algn="l"/>
            <a:endParaRPr lang="tr-TR" sz="11400" dirty="0" smtClean="0"/>
          </a:p>
          <a:p>
            <a:pPr algn="l"/>
            <a:endParaRPr lang="tr-TR" sz="11400" dirty="0"/>
          </a:p>
          <a:p>
            <a:pPr algn="l"/>
            <a:endParaRPr lang="tr-TR" sz="11400" dirty="0" smtClean="0"/>
          </a:p>
          <a:p>
            <a:pPr algn="l"/>
            <a:endParaRPr lang="tr-TR" sz="11400" dirty="0"/>
          </a:p>
          <a:p>
            <a:pPr algn="l"/>
            <a:endParaRPr lang="tr-TR" sz="11400" dirty="0"/>
          </a:p>
          <a:p>
            <a:pPr algn="l"/>
            <a:endParaRPr lang="tr-TR" sz="11400" dirty="0" smtClean="0"/>
          </a:p>
          <a:p>
            <a:pPr algn="l"/>
            <a:endParaRPr lang="tr-TR" sz="11400" dirty="0"/>
          </a:p>
          <a:p>
            <a:pPr algn="l"/>
            <a:endParaRPr lang="tr-TR" sz="11400" dirty="0" smtClean="0"/>
          </a:p>
          <a:p>
            <a:pPr algn="l"/>
            <a:r>
              <a:rPr lang="tr-TR" sz="11400" dirty="0" smtClean="0"/>
              <a:t>Kelime anlamları </a:t>
            </a:r>
            <a:r>
              <a:rPr lang="tr-TR" sz="11400" dirty="0" err="1" smtClean="0"/>
              <a:t>Python’un</a:t>
            </a:r>
            <a:r>
              <a:rPr lang="tr-TR" sz="11400" dirty="0" smtClean="0"/>
              <a:t> </a:t>
            </a:r>
            <a:r>
              <a:rPr lang="tr-TR" sz="11400" dirty="0" err="1" smtClean="0"/>
              <a:t>Scrappy</a:t>
            </a:r>
            <a:r>
              <a:rPr lang="tr-TR" sz="11400" dirty="0" smtClean="0"/>
              <a:t> </a:t>
            </a:r>
            <a:r>
              <a:rPr lang="tr-TR" sz="11400" dirty="0"/>
              <a:t>kütüphanesi kullanılarak </a:t>
            </a:r>
            <a:r>
              <a:rPr lang="tr-TR" sz="11400" dirty="0">
                <a:hlinkClick r:id="rId2"/>
              </a:rPr>
              <a:t>https://sozluk.adalet.gov.tr</a:t>
            </a:r>
            <a:r>
              <a:rPr lang="tr-TR" sz="11400" dirty="0" smtClean="0">
                <a:hlinkClick r:id="rId2"/>
              </a:rPr>
              <a:t>/</a:t>
            </a:r>
            <a:r>
              <a:rPr lang="tr-TR" sz="11400" dirty="0" smtClean="0"/>
              <a:t> sitesinden çekilip </a:t>
            </a:r>
            <a:r>
              <a:rPr lang="tr-TR" sz="11400" dirty="0" err="1" smtClean="0"/>
              <a:t>veritabanı</a:t>
            </a:r>
            <a:r>
              <a:rPr lang="tr-TR" sz="11400" dirty="0" smtClean="0"/>
              <a:t> oluşturulmuştur.</a:t>
            </a:r>
          </a:p>
          <a:p>
            <a:pPr algn="l"/>
            <a:endParaRPr lang="tr-TR" sz="11400" dirty="0"/>
          </a:p>
          <a:p>
            <a:pPr algn="l"/>
            <a:r>
              <a:rPr lang="tr-TR" sz="11400" dirty="0" smtClean="0"/>
              <a:t>Kullanıcının girdiği metindeki kelimeleri içeren anlam olarak yakın kelimeler kullanıcıyla buluşturulmuştur.</a:t>
            </a:r>
            <a:endParaRPr lang="tr-TR" sz="11400" dirty="0"/>
          </a:p>
          <a:p>
            <a:pPr algn="l"/>
            <a:endParaRPr lang="tr-TR" sz="4800" dirty="0" smtClean="0"/>
          </a:p>
          <a:p>
            <a:pPr algn="l"/>
            <a:endParaRPr lang="tr-TR" sz="4800" dirty="0"/>
          </a:p>
          <a:p>
            <a:pPr algn="l"/>
            <a:endParaRPr lang="tr-TR" sz="4800" dirty="0" smtClean="0"/>
          </a:p>
          <a:p>
            <a:pPr algn="l"/>
            <a:endParaRPr lang="tr-TR" sz="4800" dirty="0"/>
          </a:p>
          <a:p>
            <a:pPr algn="l"/>
            <a:endParaRPr lang="tr-TR" sz="4800" dirty="0" smtClean="0"/>
          </a:p>
          <a:p>
            <a:pPr algn="l"/>
            <a:endParaRPr lang="tr-TR" sz="4800" dirty="0"/>
          </a:p>
          <a:p>
            <a:pPr algn="l"/>
            <a:endParaRPr lang="tr-TR" sz="4800" dirty="0" smtClean="0"/>
          </a:p>
          <a:p>
            <a:pPr algn="l"/>
            <a:endParaRPr lang="tr-TR" sz="4800" dirty="0"/>
          </a:p>
          <a:p>
            <a:pPr algn="l"/>
            <a:endParaRPr lang="tr-TR" sz="4800" dirty="0" smtClean="0"/>
          </a:p>
          <a:p>
            <a:pPr algn="l"/>
            <a:endParaRPr lang="tr-TR" sz="4800" dirty="0"/>
          </a:p>
          <a:p>
            <a:pPr algn="l"/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endParaRPr lang="en-US" sz="4800" dirty="0"/>
          </a:p>
        </p:txBody>
      </p:sp>
      <p:sp>
        <p:nvSpPr>
          <p:cNvPr id="10" name="Dikdörtgen 9"/>
          <p:cNvSpPr/>
          <p:nvPr/>
        </p:nvSpPr>
        <p:spPr>
          <a:xfrm>
            <a:off x="2046241" y="21619497"/>
            <a:ext cx="8890000" cy="29586903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14254480" y="5969000"/>
            <a:ext cx="20797520" cy="576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5120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dirty="0"/>
              <a:t>Adalet Bakanlığı’nın oluşturmuş olduğu Hukuk </a:t>
            </a:r>
            <a:r>
              <a:rPr lang="tr-TR" sz="5400" dirty="0" err="1" smtClean="0"/>
              <a:t>Sözlüğü’nde</a:t>
            </a:r>
            <a:r>
              <a:rPr lang="tr-TR" sz="5400" dirty="0" smtClean="0"/>
              <a:t> arama </a:t>
            </a:r>
            <a:r>
              <a:rPr lang="tr-TR" sz="5400" dirty="0"/>
              <a:t>yapmak oldukça kısıtlı</a:t>
            </a:r>
            <a:r>
              <a:rPr lang="tr-TR" sz="5400" dirty="0" smtClean="0"/>
              <a:t>. Bu </a:t>
            </a:r>
            <a:r>
              <a:rPr lang="tr-TR" sz="5400" dirty="0"/>
              <a:t>da var olan büyük bir </a:t>
            </a:r>
            <a:r>
              <a:rPr lang="tr-TR" sz="5400" dirty="0" err="1" smtClean="0"/>
              <a:t>veritabanının</a:t>
            </a:r>
            <a:r>
              <a:rPr lang="tr-TR" sz="5400" dirty="0" smtClean="0"/>
              <a:t> </a:t>
            </a:r>
            <a:r>
              <a:rPr lang="tr-TR" sz="5400" dirty="0"/>
              <a:t>verimli bir şekilde kullanıcıyla buluşmamasına yol açıyor</a:t>
            </a:r>
            <a:r>
              <a:rPr lang="tr-TR" sz="5400" dirty="0" smtClean="0"/>
              <a:t>. Bu </a:t>
            </a:r>
            <a:r>
              <a:rPr lang="tr-TR" sz="5400" dirty="0"/>
              <a:t>projenin </a:t>
            </a:r>
            <a:r>
              <a:rPr lang="tr-TR" sz="5400" dirty="0" smtClean="0"/>
              <a:t>gerçekleşmesi ile birlikte artık kullanıcılar akıllarına takılan fakat hatırlayamadıkları kelimelere daha kolay bir şekilde ulaşabilecekler</a:t>
            </a: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endParaRPr lang="en-US" sz="4800" dirty="0"/>
          </a:p>
        </p:txBody>
      </p:sp>
      <p:sp>
        <p:nvSpPr>
          <p:cNvPr id="12" name="Dikdörtgen 11"/>
          <p:cNvSpPr/>
          <p:nvPr/>
        </p:nvSpPr>
        <p:spPr>
          <a:xfrm>
            <a:off x="14224000" y="5181600"/>
            <a:ext cx="20828000" cy="568960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nvan 1"/>
          <p:cNvSpPr txBox="1">
            <a:spLocks/>
          </p:cNvSpPr>
          <p:nvPr/>
        </p:nvSpPr>
        <p:spPr>
          <a:xfrm>
            <a:off x="14254480" y="12039600"/>
            <a:ext cx="20797520" cy="5486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5120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4800" dirty="0"/>
          </a:p>
          <a:p>
            <a:endParaRPr lang="tr-TR" sz="4800" dirty="0" smtClean="0"/>
          </a:p>
          <a:p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endParaRPr lang="en-US" sz="4800" dirty="0"/>
          </a:p>
        </p:txBody>
      </p:sp>
      <p:sp>
        <p:nvSpPr>
          <p:cNvPr id="14" name="Dikdörtgen 13"/>
          <p:cNvSpPr/>
          <p:nvPr/>
        </p:nvSpPr>
        <p:spPr>
          <a:xfrm>
            <a:off x="13599159" y="11926471"/>
            <a:ext cx="21707136" cy="38924329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38638480" y="4742180"/>
            <a:ext cx="9072880" cy="6568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5120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600" b="1" dirty="0" smtClean="0"/>
              <a:t>SONUÇ ve TARTIŞMA</a:t>
            </a:r>
          </a:p>
          <a:p>
            <a:pPr algn="l"/>
            <a:r>
              <a:rPr lang="tr-TR" sz="8600" dirty="0" smtClean="0"/>
              <a:t>Kullanıcıların Daha geniş arama yapabilecekleri bir Hukuk Sözlüğü yapılmıştır.</a:t>
            </a:r>
          </a:p>
          <a:p>
            <a:pPr algn="l"/>
            <a:r>
              <a:rPr lang="tr-TR" sz="8600" dirty="0" smtClean="0"/>
              <a:t>Daha iyi bir deneyim sağlamak için geliştirilebilir. Gelişime açık bir uygulamadır.</a:t>
            </a: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endParaRPr lang="en-US" sz="4800" dirty="0"/>
          </a:p>
        </p:txBody>
      </p:sp>
      <p:sp>
        <p:nvSpPr>
          <p:cNvPr id="16" name="Dikdörtgen 15"/>
          <p:cNvSpPr/>
          <p:nvPr/>
        </p:nvSpPr>
        <p:spPr>
          <a:xfrm>
            <a:off x="38557200" y="5029200"/>
            <a:ext cx="8890000" cy="568960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nvan 1"/>
          <p:cNvSpPr txBox="1">
            <a:spLocks/>
          </p:cNvSpPr>
          <p:nvPr/>
        </p:nvSpPr>
        <p:spPr>
          <a:xfrm flipH="1">
            <a:off x="39055040" y="14100077"/>
            <a:ext cx="8656320" cy="78676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5120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000" b="1" dirty="0" smtClean="0"/>
              <a:t>ÖNERİLER</a:t>
            </a:r>
          </a:p>
          <a:p>
            <a:pPr algn="l"/>
            <a:r>
              <a:rPr lang="tr-TR" sz="7000" dirty="0" smtClean="0"/>
              <a:t>Yapay zekanın alt kategorisi olan Doğal dil işleme konusunda çalışılıp kullanıcılara daha iyi bir deneyim sunulabilir. Bu sayede kullanıcının beklediği sonuçları alma oranı çok daha fazla yükselecektir. </a:t>
            </a:r>
            <a:endParaRPr lang="tr-TR" sz="7000" dirty="0"/>
          </a:p>
          <a:p>
            <a:pPr algn="l"/>
            <a:r>
              <a:rPr lang="tr-TR" sz="7000" dirty="0" smtClean="0"/>
              <a:t/>
            </a:r>
            <a:br>
              <a:rPr lang="tr-TR" sz="70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endParaRPr lang="en-US" sz="4800" dirty="0"/>
          </a:p>
        </p:txBody>
      </p:sp>
      <p:sp>
        <p:nvSpPr>
          <p:cNvPr id="18" name="Dikdörtgen 17"/>
          <p:cNvSpPr/>
          <p:nvPr/>
        </p:nvSpPr>
        <p:spPr>
          <a:xfrm>
            <a:off x="38882321" y="13433523"/>
            <a:ext cx="8890000" cy="762000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nvan 1"/>
          <p:cNvSpPr txBox="1">
            <a:spLocks/>
          </p:cNvSpPr>
          <p:nvPr/>
        </p:nvSpPr>
        <p:spPr>
          <a:xfrm>
            <a:off x="38821360" y="24434800"/>
            <a:ext cx="9933134" cy="1040765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5120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000" b="1" dirty="0" smtClean="0"/>
              <a:t>KAYNAKLAR</a:t>
            </a:r>
          </a:p>
          <a:p>
            <a:pPr algn="l"/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/>
              <a:t>https://sozluk.adalet.gov.tr/</a:t>
            </a:r>
          </a:p>
          <a:p>
            <a:pPr algn="l"/>
            <a:r>
              <a:rPr lang="tr-TR" sz="4800" dirty="0" smtClean="0"/>
              <a:t>https</a:t>
            </a:r>
            <a:r>
              <a:rPr lang="tr-TR" sz="4800" dirty="0"/>
              <a:t>://docs.djangoproject.com/en/3.2/.</a:t>
            </a:r>
            <a:endParaRPr lang="tr-TR" sz="4800" dirty="0" smtClean="0"/>
          </a:p>
          <a:p>
            <a:pPr algn="l"/>
            <a:endParaRPr lang="tr-TR" sz="4800" dirty="0"/>
          </a:p>
          <a:p>
            <a:pPr algn="l"/>
            <a:r>
              <a:rPr lang="tr-TR" sz="4800" dirty="0"/>
              <a:t>https://docs.scrapy.org/en/latest/</a:t>
            </a:r>
            <a:endParaRPr lang="tr-TR" sz="4800" dirty="0" smtClean="0"/>
          </a:p>
          <a:p>
            <a:pPr algn="l"/>
            <a:r>
              <a:rPr lang="tr-TR" sz="4800" dirty="0">
                <a:hlinkClick r:id="rId3"/>
              </a:rPr>
              <a:t>https://stackoverflow.com</a:t>
            </a:r>
            <a:r>
              <a:rPr lang="tr-TR" sz="4800" dirty="0" smtClean="0">
                <a:hlinkClick r:id="rId3"/>
              </a:rPr>
              <a:t>/</a:t>
            </a:r>
            <a:endParaRPr lang="tr-TR" sz="4800" dirty="0" smtClean="0"/>
          </a:p>
          <a:p>
            <a:pPr algn="l"/>
            <a:r>
              <a:rPr lang="tr-TR" sz="4800" dirty="0"/>
              <a:t>https://www.geeksforgeeks.org/kmp-algorithm-for-pattern-searching/</a:t>
            </a:r>
            <a:endParaRPr lang="tr-TR" sz="4800" dirty="0" smtClean="0"/>
          </a:p>
          <a:p>
            <a:pPr algn="l"/>
            <a:endParaRPr lang="tr-TR" sz="4800" dirty="0"/>
          </a:p>
          <a:p>
            <a:pPr algn="l"/>
            <a:r>
              <a:rPr lang="tr-TR" sz="4800" dirty="0"/>
              <a:t>https://www.w3schools.com/python/python_regex.asp</a:t>
            </a:r>
            <a:endParaRPr lang="tr-TR" sz="4800" dirty="0" smtClean="0"/>
          </a:p>
          <a:p>
            <a:pPr algn="l"/>
            <a:r>
              <a:rPr lang="tr-TR" sz="4800" dirty="0"/>
              <a:t>https://www.enterprisedb.com/postgres-tutorials/how-use-postgresql-django</a:t>
            </a:r>
          </a:p>
          <a:p>
            <a:pPr algn="l"/>
            <a:r>
              <a:rPr lang="tr-TR" sz="5800" b="1" dirty="0" smtClean="0"/>
              <a:t>        Kullanılan Kütüphaneler:</a:t>
            </a:r>
            <a:r>
              <a:rPr lang="tr-TR" sz="4800" dirty="0" smtClean="0"/>
              <a:t/>
            </a:r>
            <a:br>
              <a:rPr lang="tr-TR" sz="4800" dirty="0" smtClean="0"/>
            </a:br>
            <a:endParaRPr lang="en-US" sz="4800" dirty="0"/>
          </a:p>
        </p:txBody>
      </p:sp>
      <p:sp>
        <p:nvSpPr>
          <p:cNvPr id="20" name="Dikdörtgen 19"/>
          <p:cNvSpPr/>
          <p:nvPr/>
        </p:nvSpPr>
        <p:spPr>
          <a:xfrm>
            <a:off x="38740079" y="24434800"/>
            <a:ext cx="10014415" cy="2677160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s://maltepe.edu.tr/Content/Media/Seo/06062018074424959-Sag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80" y="445602"/>
            <a:ext cx="13025120" cy="32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Metin kutusu 21"/>
          <p:cNvSpPr txBox="1"/>
          <p:nvPr/>
        </p:nvSpPr>
        <p:spPr>
          <a:xfrm>
            <a:off x="37595350" y="968783"/>
            <a:ext cx="111591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8000" b="1" dirty="0" smtClean="0">
                <a:solidFill>
                  <a:srgbClr val="7030A0"/>
                </a:solidFill>
              </a:rPr>
              <a:t>Yazılım Mühendisliği</a:t>
            </a:r>
          </a:p>
          <a:p>
            <a:pPr algn="ctr"/>
            <a:r>
              <a:rPr lang="tr-TR" sz="8000" b="1" dirty="0" smtClean="0">
                <a:solidFill>
                  <a:srgbClr val="7030A0"/>
                </a:solidFill>
              </a:rPr>
              <a:t>2020-2021 Bitirme Projesi</a:t>
            </a:r>
            <a:endParaRPr lang="en-US" sz="8000" b="1" dirty="0">
              <a:solidFill>
                <a:srgbClr val="7030A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7255" y="28285244"/>
            <a:ext cx="8822961" cy="3836395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600" y="40351295"/>
            <a:ext cx="5628640" cy="3041109"/>
          </a:xfrm>
          <a:prstGeom prst="rect">
            <a:avLst/>
          </a:prstGeom>
        </p:spPr>
      </p:pic>
      <p:pic>
        <p:nvPicPr>
          <p:cNvPr id="1030" name="Picture 6" descr="PostgreSQL&amp;#39;de Varsayılan Veri Dizini Nasıl Değiştirilir 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720" y="44985110"/>
            <a:ext cx="7071360" cy="416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Tablo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162417"/>
              </p:ext>
            </p:extLst>
          </p:nvPr>
        </p:nvGraphicFramePr>
        <p:xfrm>
          <a:off x="38882321" y="34597570"/>
          <a:ext cx="9953454" cy="1454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690">
                  <a:extLst>
                    <a:ext uri="{9D8B030D-6E8A-4147-A177-3AD203B41FA5}">
                      <a16:colId xmlns:a16="http://schemas.microsoft.com/office/drawing/2014/main" val="2630691433"/>
                    </a:ext>
                  </a:extLst>
                </a:gridCol>
                <a:gridCol w="5736764">
                  <a:extLst>
                    <a:ext uri="{9D8B030D-6E8A-4147-A177-3AD203B41FA5}">
                      <a16:colId xmlns:a16="http://schemas.microsoft.com/office/drawing/2014/main" val="368949686"/>
                    </a:ext>
                  </a:extLst>
                </a:gridCol>
              </a:tblGrid>
              <a:tr h="14548560">
                <a:tc>
                  <a:txBody>
                    <a:bodyPr/>
                    <a:lstStyle/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asgiref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attrs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Automat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smtClean="0">
                          <a:solidFill>
                            <a:schemeClr val="tx1"/>
                          </a:solidFill>
                        </a:rPr>
                        <a:t>beautifulsoup4</a:t>
                      </a:r>
                    </a:p>
                    <a:p>
                      <a:pPr algn="l"/>
                      <a:r>
                        <a:rPr lang="tr-TR" sz="4000" dirty="0" smtClean="0">
                          <a:solidFill>
                            <a:schemeClr val="tx1"/>
                          </a:solidFill>
                        </a:rPr>
                        <a:t>bs4</a:t>
                      </a: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certifi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cffi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chardet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constantly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cryptography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cssselect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Django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smtClean="0">
                          <a:solidFill>
                            <a:schemeClr val="tx1"/>
                          </a:solidFill>
                        </a:rPr>
                        <a:t>h2</a:t>
                      </a: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hpack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hyperframe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hyperlink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idna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incremental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itemadapter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itemloaders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jmespath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lxml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r-TR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4000" dirty="0" smtClean="0">
                          <a:solidFill>
                            <a:schemeClr val="tx1"/>
                          </a:solidFill>
                        </a:rPr>
                        <a:t>parsel</a:t>
                      </a: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priority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Protego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smtClean="0">
                          <a:solidFill>
                            <a:schemeClr val="tx1"/>
                          </a:solidFill>
                        </a:rPr>
                        <a:t>psycopg2</a:t>
                      </a:r>
                    </a:p>
                    <a:p>
                      <a:pPr algn="l"/>
                      <a:r>
                        <a:rPr lang="tr-TR" sz="4000" dirty="0" smtClean="0">
                          <a:solidFill>
                            <a:schemeClr val="tx1"/>
                          </a:solidFill>
                        </a:rPr>
                        <a:t>pyasn1</a:t>
                      </a:r>
                    </a:p>
                    <a:p>
                      <a:pPr algn="l"/>
                      <a:r>
                        <a:rPr lang="tr-TR" sz="4000" dirty="0" smtClean="0">
                          <a:solidFill>
                            <a:schemeClr val="tx1"/>
                          </a:solidFill>
                        </a:rPr>
                        <a:t>pyasn1-modules</a:t>
                      </a: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pycparser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PyDispatcher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pyOpenSSL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pytz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queuelib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requests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Scrapy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smtClean="0">
                          <a:solidFill>
                            <a:schemeClr val="tx1"/>
                          </a:solidFill>
                        </a:rPr>
                        <a:t>service-</a:t>
                      </a:r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identity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six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soupsieve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sqlparse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Twisted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twisted-iocpsupport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tr-TR" sz="4000" dirty="0" smtClean="0">
                          <a:solidFill>
                            <a:schemeClr val="tx1"/>
                          </a:solidFill>
                        </a:rPr>
                        <a:t>urllib3</a:t>
                      </a:r>
                    </a:p>
                    <a:p>
                      <a:pPr algn="l"/>
                      <a:r>
                        <a:rPr lang="tr-TR" sz="4000" dirty="0" smtClean="0">
                          <a:solidFill>
                            <a:schemeClr val="tx1"/>
                          </a:solidFill>
                        </a:rPr>
                        <a:t>w3lib</a:t>
                      </a:r>
                    </a:p>
                    <a:p>
                      <a:pPr algn="l"/>
                      <a:r>
                        <a:rPr lang="tr-TR" sz="4000" dirty="0" err="1" smtClean="0">
                          <a:solidFill>
                            <a:schemeClr val="tx1"/>
                          </a:solidFill>
                        </a:rPr>
                        <a:t>zope.interface</a:t>
                      </a:r>
                      <a:endParaRPr lang="tr-TR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r-TR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807727"/>
                  </a:ext>
                </a:extLst>
              </a:tr>
            </a:tbl>
          </a:graphicData>
        </a:graphic>
      </p:graphicFrame>
      <p:pic>
        <p:nvPicPr>
          <p:cNvPr id="33" name="Resim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24320" y="12770350"/>
            <a:ext cx="18278475" cy="5572125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64020" y="17969168"/>
            <a:ext cx="18164175" cy="7362825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64020" y="27097498"/>
            <a:ext cx="18278475" cy="9315450"/>
          </a:xfrm>
          <a:prstGeom prst="rect">
            <a:avLst/>
          </a:prstGeom>
        </p:spPr>
      </p:pic>
      <p:sp>
        <p:nvSpPr>
          <p:cNvPr id="38" name="Unvan 1"/>
          <p:cNvSpPr txBox="1">
            <a:spLocks/>
          </p:cNvSpPr>
          <p:nvPr/>
        </p:nvSpPr>
        <p:spPr>
          <a:xfrm flipH="1">
            <a:off x="27927300" y="16016801"/>
            <a:ext cx="6145100" cy="2453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5120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000" b="1" dirty="0" smtClean="0"/>
              <a:t>Giriş ekranı</a:t>
            </a:r>
            <a:endParaRPr lang="tr-TR" sz="6000" dirty="0"/>
          </a:p>
          <a:p>
            <a:pPr algn="l"/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endParaRPr lang="en-US" sz="4800" dirty="0"/>
          </a:p>
        </p:txBody>
      </p:sp>
      <p:sp>
        <p:nvSpPr>
          <p:cNvPr id="39" name="Unvan 1"/>
          <p:cNvSpPr txBox="1">
            <a:spLocks/>
          </p:cNvSpPr>
          <p:nvPr/>
        </p:nvSpPr>
        <p:spPr>
          <a:xfrm flipH="1">
            <a:off x="26736686" y="25831800"/>
            <a:ext cx="6145100" cy="2453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5120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000" b="1" dirty="0" smtClean="0"/>
              <a:t>Kelime ve anlam arama</a:t>
            </a:r>
            <a:endParaRPr lang="tr-TR" sz="6000" dirty="0"/>
          </a:p>
          <a:p>
            <a:pPr algn="l"/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endParaRPr lang="en-US" sz="4800" dirty="0"/>
          </a:p>
        </p:txBody>
      </p:sp>
      <p:sp>
        <p:nvSpPr>
          <p:cNvPr id="40" name="Unvan 1"/>
          <p:cNvSpPr txBox="1">
            <a:spLocks/>
          </p:cNvSpPr>
          <p:nvPr/>
        </p:nvSpPr>
        <p:spPr>
          <a:xfrm flipH="1">
            <a:off x="27098420" y="38702114"/>
            <a:ext cx="7953580" cy="1619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5120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5100" b="1" dirty="0" smtClean="0"/>
              <a:t>Harflere göre kelimeleri gruplandırma</a:t>
            </a:r>
            <a:br>
              <a:rPr lang="tr-TR" sz="5100" b="1" dirty="0" smtClean="0"/>
            </a:br>
            <a:r>
              <a:rPr lang="tr-TR" sz="5100" b="1" dirty="0" smtClean="0"/>
              <a:t/>
            </a:r>
            <a:br>
              <a:rPr lang="tr-TR" sz="5100" b="1" dirty="0" smtClean="0"/>
            </a:br>
            <a:r>
              <a:rPr lang="tr-TR" sz="5100" b="1" dirty="0" smtClean="0"/>
              <a:t/>
            </a:r>
            <a:br>
              <a:rPr lang="tr-TR" sz="5100" b="1" dirty="0" smtClean="0"/>
            </a:br>
            <a:endParaRPr lang="en-US" sz="5100" b="1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24320" y="39646359"/>
            <a:ext cx="18842720" cy="8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213</Words>
  <Application>Microsoft Office PowerPoint</Application>
  <PresentationFormat>Özel</PresentationFormat>
  <Paragraphs>106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ÖZET Kullanıcıların kelime ve anlam üzerinden arama yapabilecekleri bir Hukuk Sözlüğü uygulamasıdır.    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Oruç Raif Önvural</dc:creator>
  <cp:lastModifiedBy>Noins</cp:lastModifiedBy>
  <cp:revision>25</cp:revision>
  <dcterms:created xsi:type="dcterms:W3CDTF">2021-04-16T10:58:52Z</dcterms:created>
  <dcterms:modified xsi:type="dcterms:W3CDTF">2021-06-04T11:32:04Z</dcterms:modified>
</cp:coreProperties>
</file>